
<file path=[Content_Types].xml><?xml version="1.0" encoding="utf-8"?>
<Types xmlns="http://schemas.openxmlformats.org/package/2006/content-types">
  <Default Extension="emf" ContentType="image/x-emf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4" r:id="rId1"/>
  </p:sldMasterIdLst>
  <p:sldIdLst>
    <p:sldId id="273" r:id="rId2"/>
    <p:sldId id="274" r:id="rId3"/>
    <p:sldId id="275" r:id="rId4"/>
    <p:sldId id="287" r:id="rId5"/>
    <p:sldId id="286" r:id="rId6"/>
    <p:sldId id="276" r:id="rId7"/>
    <p:sldId id="279" r:id="rId8"/>
    <p:sldId id="280" r:id="rId9"/>
    <p:sldId id="281" r:id="rId10"/>
    <p:sldId id="282" r:id="rId11"/>
    <p:sldId id="277" r:id="rId12"/>
    <p:sldId id="278" r:id="rId13"/>
    <p:sldId id="283" r:id="rId14"/>
    <p:sldId id="284" r:id="rId15"/>
    <p:sldId id="285" r:id="rId16"/>
    <p:sldId id="288" r:id="rId17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5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3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06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2435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237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4366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270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5615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088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721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151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285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3752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6379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84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404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280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082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869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096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C1BC93-482F-F65C-483F-028F83402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03" y="0"/>
            <a:ext cx="10468326" cy="6858000"/>
          </a:xfrm>
        </p:spPr>
        <p:txBody>
          <a:bodyPr>
            <a:normAutofit fontScale="90000"/>
          </a:bodyPr>
          <a:lstStyle/>
          <a:p>
            <a:r>
              <a:rPr lang="it-IT" sz="4400" b="1" dirty="0"/>
              <a:t>AGENDA 2030: COSTRUIAMO IL                      NOSTRO FUTURO!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sz="2800" b="1" dirty="0">
                <a:latin typeface="+mn-lt"/>
              </a:rPr>
              <a:t>Scuola dell’Infanzia </a:t>
            </a:r>
            <a:br>
              <a:rPr lang="it-IT" sz="2800" b="1" dirty="0">
                <a:latin typeface="+mn-lt"/>
              </a:rPr>
            </a:br>
            <a:r>
              <a:rPr lang="it-IT" sz="2800" b="1" dirty="0">
                <a:latin typeface="+mn-lt"/>
              </a:rPr>
              <a:t>Gabriella Damiani</a:t>
            </a:r>
            <a:br>
              <a:rPr lang="it-IT" sz="2800" b="1" dirty="0">
                <a:latin typeface="+mn-lt"/>
              </a:rPr>
            </a:br>
            <a:r>
              <a:rPr lang="it-IT" sz="2800" b="1" dirty="0">
                <a:latin typeface="+mn-lt"/>
              </a:rPr>
              <a:t>  A.S. 2022/2023</a:t>
            </a:r>
            <a:br>
              <a:rPr lang="it-IT" b="1" dirty="0">
                <a:latin typeface="+mn-lt"/>
              </a:rPr>
            </a:br>
            <a:endParaRPr lang="it-IT" b="1" dirty="0">
              <a:latin typeface="+mn-lt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48DA6CB-4F09-2869-699D-D9403070E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47800" y="1890551"/>
            <a:ext cx="2760473" cy="28885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78DDF8B-47A9-1F63-A743-30A88A62C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5169" y="152401"/>
            <a:ext cx="2095500" cy="1676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38B0F69-A92E-CC1A-A394-D264856EF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832" y="2667000"/>
            <a:ext cx="5455865" cy="355873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B33D071-FAE5-31D9-3458-CF24807990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00" y="5800796"/>
            <a:ext cx="990600" cy="849868"/>
          </a:xfrm>
          <a:prstGeom prst="rect">
            <a:avLst/>
          </a:prstGeom>
        </p:spPr>
      </p:pic>
      <p:pic>
        <p:nvPicPr>
          <p:cNvPr id="3" name="Y2Mate.is - Piccolo Coro dell'Antoniano - Custodi del Mondo (Cartoon) - 63° Zecchino d'Oro-651qknMRKN4-160k-1655669134872">
            <a:hlinkClick r:id="" action="ppaction://media"/>
            <a:extLst>
              <a:ext uri="{FF2B5EF4-FFF2-40B4-BE49-F238E27FC236}">
                <a16:creationId xmlns:a16="http://schemas.microsoft.com/office/drawing/2014/main" id="{8B60776F-0FF2-C3E5-B767-8F782B796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810632" y="266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53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6000">
        <p15:prstTrans prst="curtains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36DB39-64BD-06E7-BD42-6D66CAC2F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8534400" cy="1507067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materiali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E60E5D-DEC4-12BB-08E6-DB41884E1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10363200" cy="4572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it-IT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Per le attività didattiche si utilizzeranno diversi materiali tra cui: </a:t>
            </a:r>
          </a:p>
          <a:p>
            <a:pPr marL="0" indent="0">
              <a:spcAft>
                <a:spcPts val="250"/>
              </a:spcAft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▪ carte di ogni tipo e cartelloni; </a:t>
            </a:r>
          </a:p>
          <a:p>
            <a:pPr marL="0" indent="0">
              <a:spcAft>
                <a:spcPts val="250"/>
              </a:spcAft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▪ matite, matite colorate, pastelli a cera, a olio, tempere, acquarelli, pennarelli; </a:t>
            </a:r>
          </a:p>
          <a:p>
            <a:pPr marL="0" indent="0">
              <a:spcAft>
                <a:spcPts val="250"/>
              </a:spcAft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▪ materiali naturali raccolti in vari ambienti; </a:t>
            </a:r>
          </a:p>
          <a:p>
            <a:pPr marL="0" indent="0">
              <a:spcAft>
                <a:spcPts val="250"/>
              </a:spcAft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▪ materiali di riciclo; </a:t>
            </a:r>
          </a:p>
          <a:p>
            <a:pPr marL="0" indent="0">
              <a:spcAft>
                <a:spcPts val="250"/>
              </a:spcAft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▪ semi di diversi fiori e piante; </a:t>
            </a:r>
          </a:p>
          <a:p>
            <a:pPr marL="0" indent="0">
              <a:spcAft>
                <a:spcPts val="250"/>
              </a:spcAft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▪ materiali per la manipolazione; </a:t>
            </a:r>
          </a:p>
          <a:p>
            <a:pPr marL="0" indent="0">
              <a:spcAft>
                <a:spcPts val="250"/>
              </a:spcAft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▪ libri, guide, foto, video, …; </a:t>
            </a: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▪ canzoni e filastrocche</a:t>
            </a:r>
            <a:r>
              <a:rPr lang="it-IT" sz="1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. 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D12794F-2B23-1F56-071C-94E15FE79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3342250"/>
            <a:ext cx="4435543" cy="347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6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erris dir="l"/>
      </p:transition>
    </mc:Choice>
    <mc:Fallback xmlns="">
      <p:transition spd="slow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413CB1-9A75-AD54-4CF1-EEE912FBB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151" y="304800"/>
            <a:ext cx="8534400" cy="1507067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Lo stivale italo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489F60-91E7-0EE9-FCA1-B1A85AAAA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151" y="1524000"/>
            <a:ext cx="10352649" cy="48006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it-IT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Partendo dalla storia dello stivale Italo, i bambini impareranno che soltanto attraverso il rispetto degli altri e delle regole si può giungere ad una convivenza serena e pacifica.</a:t>
            </a:r>
            <a:endParaRPr lang="it-IT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ATTIVITA’:</a:t>
            </a:r>
            <a:endParaRPr lang="it-IT" sz="24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Raccontare la storia;</a:t>
            </a:r>
            <a:endParaRPr lang="it-IT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Costruire lo stivale Italo;</a:t>
            </a:r>
            <a:endParaRPr lang="it-IT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Inserire nello stivale le storie i disegni e la parole usate dai bambini;</a:t>
            </a:r>
            <a:endParaRPr lang="it-IT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13 novembre giornata della Gentilezza;</a:t>
            </a:r>
            <a:endParaRPr lang="it-IT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DIRITTI DEI BAMBINI</a:t>
            </a:r>
            <a:r>
              <a:rPr lang="it-IT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attraverso racconti e la preparazione di striscioni, cartelloni i bambini conosceranno i loro diritti. </a:t>
            </a:r>
            <a:endParaRPr lang="it-IT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24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14:prism isContent="1" isInverted="1"/>
      </p:transition>
    </mc:Choice>
    <mc:Fallback xmlns="">
      <p:transition spd="slow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B683A4-1DD7-0F14-5D1C-7D389381A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04800"/>
            <a:ext cx="8534400" cy="1507067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I petali della parità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74ECEF-9BE9-5D1C-4325-B2D0035B1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21366"/>
            <a:ext cx="10744200" cy="477943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it-I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3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Attraverso il gioco dello specchio ogni bambino racconterà come si vede, come si immagina da grande, quali sono le differenze con gli altri suoi amici e amiche. Anche attraverso la costruzione di occhiali “cambia realtà” potranno immaginare una nuova realtà che includa tutti.</a:t>
            </a:r>
          </a:p>
          <a:p>
            <a:pPr marL="0" indent="0">
              <a:buNone/>
            </a:pPr>
            <a:r>
              <a:rPr lang="it-IT" sz="3800" b="1" i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OBIETTIVI DI APPRENDIMENTO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3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Riflettere sulla propria identità e parità di genere;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3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Porre le fondamenta per un comportamento rispettoso degli altri;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3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Tutti i bambini e le persone sono uguali;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3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Conoscere gli Obiettivi 5 e 10 dell’Agenda.</a:t>
            </a:r>
          </a:p>
          <a:p>
            <a:pPr marL="0" indent="0">
              <a:buNone/>
            </a:pPr>
            <a:r>
              <a:rPr lang="it-IT" sz="3800" b="1" i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ATTIVITA’: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3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Costruiamo gli occhiali “cambia-realtà”;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3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La mimosa per la festa della donna.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it-I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839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B13B61-98F0-2FAE-447F-74F18EBC3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70933"/>
            <a:ext cx="8534400" cy="1507067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I petali della salute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B18C96-366A-CAF3-7C46-BF076D39C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747520"/>
            <a:ext cx="10439400" cy="44246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it-I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Accompagnati dal draghetto Golosone i bambini saranno accompagnati dalle insegnanti in un viaggio verso una corretta alimentazione, rispettosa dell’ambiente e soprattutto senza sprechi.</a:t>
            </a:r>
          </a:p>
          <a:p>
            <a:pPr marL="0" indent="0">
              <a:buNone/>
            </a:pPr>
            <a:endParaRPr lang="it-IT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400" b="1" i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OBIETTIVI DI APPRENDIMENTO</a:t>
            </a: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: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Conoscere gli obiettivi 1, 2 e 3 dell’Agenda 2030;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Valorizzare il cibo;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Conoscere le basi di una corretta alimentazione e realizzare la piramide alimentare.</a:t>
            </a:r>
          </a:p>
          <a:p>
            <a:pPr marL="0" indent="0">
              <a:buNone/>
            </a:pPr>
            <a:r>
              <a:rPr lang="it-IT" sz="2400" b="1" i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ATTIVITA’: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I pasti della giornata;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Laboratori di cucina: preparazione di biscotti, pizza </a:t>
            </a:r>
            <a:r>
              <a:rPr lang="it-IT" sz="24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etc</a:t>
            </a: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…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it-I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216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spd="slow" advTm="10000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8A58A-AAE2-2E3A-34A1-EE988B75A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04800"/>
            <a:ext cx="8534400" cy="1507067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I petali per salvare la terra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D7AB09-4EDD-AFA2-3CFF-137EB940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799"/>
            <a:ext cx="11353800" cy="510540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it-I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Ogni giorno anche i bambini ricevono notizie sullo stato di salute della Terra: insegniamo loro a prendersene cura, rispettando la natura, facendo la raccolta differenziata, evitando gli sprechi per esempio di acqua.</a:t>
            </a:r>
          </a:p>
          <a:p>
            <a:pPr marL="0" indent="0">
              <a:buNone/>
            </a:pPr>
            <a:r>
              <a:rPr lang="it-IT" sz="2800" b="1" i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OBIETTIVI DI APPRENDIMENTO: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Conoscere gli obiettivi 6, 13, 14 e 15 dell’Agenda 2030;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Conoscere l’effetto serra;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Riflettere sull’inquinamento della Terra;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Rispettare gli animale e ogni essere vivente.</a:t>
            </a:r>
          </a:p>
          <a:p>
            <a:pPr marL="0" indent="0">
              <a:buNone/>
            </a:pPr>
            <a:r>
              <a:rPr lang="it-IT" sz="2800" b="1" i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ATTIVITA’: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Costruzione di un anemometro;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L’effetto serra;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22 aprile giornata mondiale della Terra;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8 giugno giornata mondiale degli oceani.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it-I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46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F5D7CA-2B0A-599A-1410-120532C8F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06" y="381000"/>
            <a:ext cx="10669588" cy="1507067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I petali per un mondo pulito, senza sprechi</a:t>
            </a:r>
            <a:br>
              <a:rPr lang="it-IT" dirty="0">
                <a:solidFill>
                  <a:srgbClr val="FFC000"/>
                </a:solidFill>
              </a:rPr>
            </a:br>
            <a:r>
              <a:rPr lang="it-IT" dirty="0">
                <a:solidFill>
                  <a:srgbClr val="FFC000"/>
                </a:solidFill>
              </a:rPr>
              <a:t>progetto l’orto in terrazza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A9B875-B188-2112-6C3D-BE7646E8F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206" y="1912685"/>
            <a:ext cx="10669588" cy="44119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i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OBIETTIVI</a:t>
            </a: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: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Conoscere gli obiettivi 7, 9, 11 e 12 dell’Agenda 2030;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Comprendere l’importanza di ridurre gli sprechi;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Fare la raccolta differenziata.</a:t>
            </a:r>
            <a:endParaRPr lang="it-IT" sz="2400" dirty="0">
              <a:solidFill>
                <a:schemeClr val="tx1"/>
              </a:solidFill>
              <a:latin typeface="+mj-lt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it-IT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400" b="1" i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ATTIVITA’: </a:t>
            </a: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-     </a:t>
            </a: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L’ORTO IN TERRAZZA: ALLA RICECA DELLA SOSTENIBILITA’.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537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50CB2B9-92B8-A9E1-712C-36E29CE0E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594" y="563299"/>
            <a:ext cx="6338812" cy="3614738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06BE6B9-803A-08D2-CF64-0BEC3B2964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4355709"/>
            <a:ext cx="786157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800" cap="none" dirty="0">
                <a:ln>
                  <a:noFill/>
                </a:ln>
                <a:latin typeface="Brush Script MT" panose="03060802040406070304" pitchFamily="66" charset="0"/>
              </a:rPr>
              <a:t>«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rush Script MT" panose="03060802040406070304" pitchFamily="66" charset="0"/>
              </a:rPr>
              <a:t>Ogni individuo ha il potere di fare del mondo un posto migliore.»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rush Script MT" panose="03060802040406070304" pitchFamily="66" charset="0"/>
              </a:rPr>
              <a:t>(Sergio Bambaren)</a:t>
            </a:r>
            <a:b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lackadder ITC" panose="04020505051007020D02" pitchFamily="82" charset="0"/>
              </a:rPr>
            </a:b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Il futuro è nelle vostre mani!!!!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480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fallOver"/>
      </p:transition>
    </mc:Choice>
    <mc:Fallback xmlns="">
      <p:transition spd="slow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2D47AB-887D-614C-E600-D8C9FB400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81000"/>
            <a:ext cx="8534400" cy="1507067"/>
          </a:xfrm>
        </p:spPr>
        <p:txBody>
          <a:bodyPr/>
          <a:lstStyle/>
          <a:p>
            <a:r>
              <a:rPr lang="it-IT" dirty="0">
                <a:solidFill>
                  <a:srgbClr val="FFC000"/>
                </a:solidFill>
              </a:rPr>
              <a:t>CHE COS’È L’AGENDA 2030?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A5E2A9-46C4-146B-67E0-1E68FD1BB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942" y="2118685"/>
            <a:ext cx="10098258" cy="3996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</a:rPr>
              <a:t>Nel 2015 i Paesi della Terra, riuniti nell’ONU hanno dato il via a un piano per realizzare, nell’arco di 15 anni, </a:t>
            </a:r>
            <a:r>
              <a:rPr lang="it-IT" sz="2400" u="sng" dirty="0">
                <a:solidFill>
                  <a:schemeClr val="tx1"/>
                </a:solidFill>
              </a:rPr>
              <a:t>miglioramenti significativi per la vita</a:t>
            </a:r>
            <a:r>
              <a:rPr lang="it-IT" sz="2400" dirty="0">
                <a:solidFill>
                  <a:schemeClr val="tx1"/>
                </a:solidFill>
              </a:rPr>
              <a:t> del Pianeta Terra e di tutti i suoi abitanti.</a:t>
            </a: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</a:rPr>
              <a:t>Questo piano è stato chiamato </a:t>
            </a:r>
            <a:r>
              <a:rPr lang="it-IT" sz="2400" b="1" dirty="0">
                <a:solidFill>
                  <a:schemeClr val="tx1"/>
                </a:solidFill>
              </a:rPr>
              <a:t>Agenda 2030</a:t>
            </a:r>
            <a:r>
              <a:rPr lang="it-IT" sz="24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</a:rPr>
              <a:t>I Paesi dell’ONU hanno perciò discusso quali sono le più importanti cose da fare per risolvere molti di questi problemi. Hanno individuato </a:t>
            </a:r>
            <a:r>
              <a:rPr lang="it-IT" sz="2400" b="1" dirty="0">
                <a:solidFill>
                  <a:schemeClr val="tx1"/>
                </a:solidFill>
              </a:rPr>
              <a:t>17 Obiettivi </a:t>
            </a:r>
            <a:r>
              <a:rPr lang="it-IT" sz="2400" dirty="0">
                <a:solidFill>
                  <a:schemeClr val="tx1"/>
                </a:solidFill>
              </a:rPr>
              <a:t>da raggiungere,  che sono stati chiamati </a:t>
            </a:r>
            <a:r>
              <a:rPr lang="it-IT" sz="2400" b="1" dirty="0">
                <a:solidFill>
                  <a:srgbClr val="FF0000"/>
                </a:solidFill>
              </a:rPr>
              <a:t>Obiettivi Globali </a:t>
            </a:r>
            <a:r>
              <a:rPr lang="it-IT" sz="2400" dirty="0">
                <a:solidFill>
                  <a:schemeClr val="tx1"/>
                </a:solidFill>
              </a:rPr>
              <a:t>per uno </a:t>
            </a:r>
            <a:r>
              <a:rPr lang="it-IT" sz="2400" u="sng" dirty="0">
                <a:solidFill>
                  <a:schemeClr val="tx1"/>
                </a:solidFill>
              </a:rPr>
              <a:t>Sviluppo Sostenibile</a:t>
            </a:r>
            <a:r>
              <a:rPr lang="it-IT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9C2891-2317-42D7-C5C4-351CE2F62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164187"/>
            <a:ext cx="2653939" cy="19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8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6066C9-58D6-6277-A31A-148249AA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81000"/>
            <a:ext cx="8534400" cy="1507067"/>
          </a:xfrm>
        </p:spPr>
        <p:txBody>
          <a:bodyPr/>
          <a:lstStyle/>
          <a:p>
            <a:r>
              <a:rPr lang="it-IT" dirty="0">
                <a:solidFill>
                  <a:srgbClr val="FFC000"/>
                </a:solidFill>
              </a:rPr>
              <a:t>Cosa possono fare i bambini?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144D2B-6355-A9E7-FA2E-A1A480620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524000"/>
            <a:ext cx="9906000" cy="40555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1600" dirty="0">
                <a:solidFill>
                  <a:schemeClr val="tx1"/>
                </a:solidFill>
              </a:rPr>
              <a:t>I bambini già alla scuola dell’Infanzia possono imparare a costruire legami solidi, che non lascino indietro nessuno; possono imparare a partecipare alle attività e alla vita della scuola in maniera equilibrata, rispettando le regole dei giochi, le routine della giornata per stare meglio insieme in uno spirito di collaborazione; possono apprendere le giuste modalità per esprimere le proprie emozioni in libertà; ad esprimersi in maniera corretta e rispettosa dell’altro, senza prevaricare e imparando a padroneggiare un buon linguaggio.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1703D5C-99B1-3FE7-4467-6A0E9BE5E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932" y="1524000"/>
            <a:ext cx="5486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84251"/>
      </p:ext>
    </p:extLst>
  </p:cSld>
  <p:clrMapOvr>
    <a:masterClrMapping/>
  </p:clrMapOvr>
  <p:transition spd="slow" advClick="0" advTm="11000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437562-96FF-41DE-61B1-BCAB76DF1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38400"/>
            <a:ext cx="8534400" cy="1507067"/>
          </a:xfrm>
        </p:spPr>
        <p:txBody>
          <a:bodyPr/>
          <a:lstStyle/>
          <a:p>
            <a:r>
              <a:rPr lang="it-IT" dirty="0"/>
              <a:t>TUTTI INSIEME!!!!!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98BB03F-415B-DD75-CD27-56163FE6B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3588" y="-838200"/>
            <a:ext cx="6934200" cy="7620971"/>
          </a:xfrm>
        </p:spPr>
      </p:pic>
    </p:spTree>
    <p:extLst>
      <p:ext uri="{BB962C8B-B14F-4D97-AF65-F5344CB8AC3E}">
        <p14:creationId xmlns:p14="http://schemas.microsoft.com/office/powerpoint/2010/main" val="246686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0">
        <p15:prstTrans prst="airplane"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EEBCF3E8-536F-9CCC-BDA8-DA1F0ACD9E30}"/>
              </a:ext>
            </a:extLst>
          </p:cNvPr>
          <p:cNvSpPr/>
          <p:nvPr/>
        </p:nvSpPr>
        <p:spPr>
          <a:xfrm>
            <a:off x="7602563" y="2860133"/>
            <a:ext cx="1362418" cy="1434811"/>
          </a:xfrm>
          <a:custGeom>
            <a:avLst/>
            <a:gdLst>
              <a:gd name="connsiteX0" fmla="*/ 0 w 1197579"/>
              <a:gd name="connsiteY0" fmla="*/ 892292 h 1491081"/>
              <a:gd name="connsiteX1" fmla="*/ 299395 w 1197579"/>
              <a:gd name="connsiteY1" fmla="*/ 892292 h 1491081"/>
              <a:gd name="connsiteX2" fmla="*/ 299395 w 1197579"/>
              <a:gd name="connsiteY2" fmla="*/ 0 h 1491081"/>
              <a:gd name="connsiteX3" fmla="*/ 898184 w 1197579"/>
              <a:gd name="connsiteY3" fmla="*/ 0 h 1491081"/>
              <a:gd name="connsiteX4" fmla="*/ 898184 w 1197579"/>
              <a:gd name="connsiteY4" fmla="*/ 892292 h 1491081"/>
              <a:gd name="connsiteX5" fmla="*/ 1197579 w 1197579"/>
              <a:gd name="connsiteY5" fmla="*/ 892292 h 1491081"/>
              <a:gd name="connsiteX6" fmla="*/ 598790 w 1197579"/>
              <a:gd name="connsiteY6" fmla="*/ 1491081 h 1491081"/>
              <a:gd name="connsiteX7" fmla="*/ 0 w 1197579"/>
              <a:gd name="connsiteY7" fmla="*/ 892292 h 1491081"/>
              <a:gd name="connsiteX0" fmla="*/ 0 w 1306147"/>
              <a:gd name="connsiteY0" fmla="*/ 920428 h 1519217"/>
              <a:gd name="connsiteX1" fmla="*/ 299395 w 1306147"/>
              <a:gd name="connsiteY1" fmla="*/ 920428 h 1519217"/>
              <a:gd name="connsiteX2" fmla="*/ 299395 w 1306147"/>
              <a:gd name="connsiteY2" fmla="*/ 28136 h 1519217"/>
              <a:gd name="connsiteX3" fmla="*/ 1306147 w 1306147"/>
              <a:gd name="connsiteY3" fmla="*/ 0 h 1519217"/>
              <a:gd name="connsiteX4" fmla="*/ 898184 w 1306147"/>
              <a:gd name="connsiteY4" fmla="*/ 920428 h 1519217"/>
              <a:gd name="connsiteX5" fmla="*/ 1197579 w 1306147"/>
              <a:gd name="connsiteY5" fmla="*/ 920428 h 1519217"/>
              <a:gd name="connsiteX6" fmla="*/ 598790 w 1306147"/>
              <a:gd name="connsiteY6" fmla="*/ 1519217 h 1519217"/>
              <a:gd name="connsiteX7" fmla="*/ 0 w 1306147"/>
              <a:gd name="connsiteY7" fmla="*/ 920428 h 1519217"/>
              <a:gd name="connsiteX0" fmla="*/ 0 w 1306147"/>
              <a:gd name="connsiteY0" fmla="*/ 920428 h 1519217"/>
              <a:gd name="connsiteX1" fmla="*/ 299395 w 1306147"/>
              <a:gd name="connsiteY1" fmla="*/ 920428 h 1519217"/>
              <a:gd name="connsiteX2" fmla="*/ 749561 w 1306147"/>
              <a:gd name="connsiteY2" fmla="*/ 14069 h 1519217"/>
              <a:gd name="connsiteX3" fmla="*/ 1306147 w 1306147"/>
              <a:gd name="connsiteY3" fmla="*/ 0 h 1519217"/>
              <a:gd name="connsiteX4" fmla="*/ 898184 w 1306147"/>
              <a:gd name="connsiteY4" fmla="*/ 920428 h 1519217"/>
              <a:gd name="connsiteX5" fmla="*/ 1197579 w 1306147"/>
              <a:gd name="connsiteY5" fmla="*/ 920428 h 1519217"/>
              <a:gd name="connsiteX6" fmla="*/ 598790 w 1306147"/>
              <a:gd name="connsiteY6" fmla="*/ 1519217 h 1519217"/>
              <a:gd name="connsiteX7" fmla="*/ 0 w 1306147"/>
              <a:gd name="connsiteY7" fmla="*/ 920428 h 1519217"/>
              <a:gd name="connsiteX0" fmla="*/ 0 w 1306147"/>
              <a:gd name="connsiteY0" fmla="*/ 920428 h 1434811"/>
              <a:gd name="connsiteX1" fmla="*/ 299395 w 1306147"/>
              <a:gd name="connsiteY1" fmla="*/ 920428 h 1434811"/>
              <a:gd name="connsiteX2" fmla="*/ 749561 w 1306147"/>
              <a:gd name="connsiteY2" fmla="*/ 14069 h 1434811"/>
              <a:gd name="connsiteX3" fmla="*/ 1306147 w 1306147"/>
              <a:gd name="connsiteY3" fmla="*/ 0 h 1434811"/>
              <a:gd name="connsiteX4" fmla="*/ 898184 w 1306147"/>
              <a:gd name="connsiteY4" fmla="*/ 920428 h 1434811"/>
              <a:gd name="connsiteX5" fmla="*/ 1197579 w 1306147"/>
              <a:gd name="connsiteY5" fmla="*/ 920428 h 1434811"/>
              <a:gd name="connsiteX6" fmla="*/ 120489 w 1306147"/>
              <a:gd name="connsiteY6" fmla="*/ 1434811 h 1434811"/>
              <a:gd name="connsiteX7" fmla="*/ 0 w 1306147"/>
              <a:gd name="connsiteY7" fmla="*/ 920428 h 1434811"/>
              <a:gd name="connsiteX0" fmla="*/ 0 w 1362418"/>
              <a:gd name="connsiteY0" fmla="*/ 807887 h 1434811"/>
              <a:gd name="connsiteX1" fmla="*/ 355666 w 1362418"/>
              <a:gd name="connsiteY1" fmla="*/ 920428 h 1434811"/>
              <a:gd name="connsiteX2" fmla="*/ 805832 w 1362418"/>
              <a:gd name="connsiteY2" fmla="*/ 14069 h 1434811"/>
              <a:gd name="connsiteX3" fmla="*/ 1362418 w 1362418"/>
              <a:gd name="connsiteY3" fmla="*/ 0 h 1434811"/>
              <a:gd name="connsiteX4" fmla="*/ 954455 w 1362418"/>
              <a:gd name="connsiteY4" fmla="*/ 920428 h 1434811"/>
              <a:gd name="connsiteX5" fmla="*/ 1253850 w 1362418"/>
              <a:gd name="connsiteY5" fmla="*/ 920428 h 1434811"/>
              <a:gd name="connsiteX6" fmla="*/ 176760 w 1362418"/>
              <a:gd name="connsiteY6" fmla="*/ 1434811 h 1434811"/>
              <a:gd name="connsiteX7" fmla="*/ 0 w 1362418"/>
              <a:gd name="connsiteY7" fmla="*/ 807887 h 1434811"/>
              <a:gd name="connsiteX0" fmla="*/ 0 w 1362418"/>
              <a:gd name="connsiteY0" fmla="*/ 807887 h 1434811"/>
              <a:gd name="connsiteX1" fmla="*/ 355666 w 1362418"/>
              <a:gd name="connsiteY1" fmla="*/ 920428 h 1434811"/>
              <a:gd name="connsiteX2" fmla="*/ 805832 w 1362418"/>
              <a:gd name="connsiteY2" fmla="*/ 14069 h 1434811"/>
              <a:gd name="connsiteX3" fmla="*/ 1362418 w 1362418"/>
              <a:gd name="connsiteY3" fmla="*/ 0 h 1434811"/>
              <a:gd name="connsiteX4" fmla="*/ 954455 w 1362418"/>
              <a:gd name="connsiteY4" fmla="*/ 920428 h 1434811"/>
              <a:gd name="connsiteX5" fmla="*/ 1211647 w 1362418"/>
              <a:gd name="connsiteY5" fmla="*/ 1117376 h 1434811"/>
              <a:gd name="connsiteX6" fmla="*/ 176760 w 1362418"/>
              <a:gd name="connsiteY6" fmla="*/ 1434811 h 1434811"/>
              <a:gd name="connsiteX7" fmla="*/ 0 w 1362418"/>
              <a:gd name="connsiteY7" fmla="*/ 807887 h 1434811"/>
              <a:gd name="connsiteX0" fmla="*/ 0 w 1362418"/>
              <a:gd name="connsiteY0" fmla="*/ 807887 h 1434811"/>
              <a:gd name="connsiteX1" fmla="*/ 355666 w 1362418"/>
              <a:gd name="connsiteY1" fmla="*/ 920428 h 1434811"/>
              <a:gd name="connsiteX2" fmla="*/ 805832 w 1362418"/>
              <a:gd name="connsiteY2" fmla="*/ 14069 h 1434811"/>
              <a:gd name="connsiteX3" fmla="*/ 1362418 w 1362418"/>
              <a:gd name="connsiteY3" fmla="*/ 0 h 1434811"/>
              <a:gd name="connsiteX4" fmla="*/ 954455 w 1362418"/>
              <a:gd name="connsiteY4" fmla="*/ 920428 h 1434811"/>
              <a:gd name="connsiteX5" fmla="*/ 1239783 w 1362418"/>
              <a:gd name="connsiteY5" fmla="*/ 1201782 h 1434811"/>
              <a:gd name="connsiteX6" fmla="*/ 176760 w 1362418"/>
              <a:gd name="connsiteY6" fmla="*/ 1434811 h 1434811"/>
              <a:gd name="connsiteX7" fmla="*/ 0 w 1362418"/>
              <a:gd name="connsiteY7" fmla="*/ 807887 h 1434811"/>
              <a:gd name="connsiteX0" fmla="*/ 0 w 1362418"/>
              <a:gd name="connsiteY0" fmla="*/ 807887 h 1434811"/>
              <a:gd name="connsiteX1" fmla="*/ 355666 w 1362418"/>
              <a:gd name="connsiteY1" fmla="*/ 920428 h 1434811"/>
              <a:gd name="connsiteX2" fmla="*/ 805832 w 1362418"/>
              <a:gd name="connsiteY2" fmla="*/ 14069 h 1434811"/>
              <a:gd name="connsiteX3" fmla="*/ 1362418 w 1362418"/>
              <a:gd name="connsiteY3" fmla="*/ 0 h 1434811"/>
              <a:gd name="connsiteX4" fmla="*/ 785643 w 1362418"/>
              <a:gd name="connsiteY4" fmla="*/ 1075173 h 1434811"/>
              <a:gd name="connsiteX5" fmla="*/ 1239783 w 1362418"/>
              <a:gd name="connsiteY5" fmla="*/ 1201782 h 1434811"/>
              <a:gd name="connsiteX6" fmla="*/ 176760 w 1362418"/>
              <a:gd name="connsiteY6" fmla="*/ 1434811 h 1434811"/>
              <a:gd name="connsiteX7" fmla="*/ 0 w 1362418"/>
              <a:gd name="connsiteY7" fmla="*/ 807887 h 143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2418" h="1434811">
                <a:moveTo>
                  <a:pt x="0" y="807887"/>
                </a:moveTo>
                <a:lnTo>
                  <a:pt x="355666" y="920428"/>
                </a:lnTo>
                <a:lnTo>
                  <a:pt x="805832" y="14069"/>
                </a:lnTo>
                <a:lnTo>
                  <a:pt x="1362418" y="0"/>
                </a:lnTo>
                <a:lnTo>
                  <a:pt x="785643" y="1075173"/>
                </a:lnTo>
                <a:lnTo>
                  <a:pt x="1239783" y="1201782"/>
                </a:lnTo>
                <a:lnTo>
                  <a:pt x="176760" y="1434811"/>
                </a:lnTo>
                <a:lnTo>
                  <a:pt x="0" y="807887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3555706A-EE09-0BFB-C69D-55D677E3137D}"/>
              </a:ext>
            </a:extLst>
          </p:cNvPr>
          <p:cNvSpPr/>
          <p:nvPr/>
        </p:nvSpPr>
        <p:spPr>
          <a:xfrm>
            <a:off x="8018547" y="1064764"/>
            <a:ext cx="2400130" cy="1828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PERSONE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93A70133-8A67-C383-AC5C-CE2EBE30500D}"/>
              </a:ext>
            </a:extLst>
          </p:cNvPr>
          <p:cNvSpPr/>
          <p:nvPr/>
        </p:nvSpPr>
        <p:spPr>
          <a:xfrm>
            <a:off x="4777233" y="3963486"/>
            <a:ext cx="3479576" cy="2133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PACE UNIVERSALE E LIBERT</a:t>
            </a:r>
            <a:r>
              <a:rPr lang="it-IT" sz="2800" b="0" i="0" dirty="0">
                <a:solidFill>
                  <a:schemeClr val="bg1"/>
                </a:solidFill>
                <a:effectLst/>
                <a:latin typeface="+mj-lt"/>
              </a:rPr>
              <a:t>À</a:t>
            </a:r>
            <a:endParaRPr lang="it-IT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B762DAEB-1EA3-1EF2-2FCF-7BB20972E76E}"/>
              </a:ext>
            </a:extLst>
          </p:cNvPr>
          <p:cNvSpPr/>
          <p:nvPr/>
        </p:nvSpPr>
        <p:spPr>
          <a:xfrm>
            <a:off x="3705262" y="2789879"/>
            <a:ext cx="1453975" cy="1575320"/>
          </a:xfrm>
          <a:custGeom>
            <a:avLst/>
            <a:gdLst>
              <a:gd name="connsiteX0" fmla="*/ 0 w 1207113"/>
              <a:gd name="connsiteY0" fmla="*/ 971764 h 1575320"/>
              <a:gd name="connsiteX1" fmla="*/ 301778 w 1207113"/>
              <a:gd name="connsiteY1" fmla="*/ 971764 h 1575320"/>
              <a:gd name="connsiteX2" fmla="*/ 301778 w 1207113"/>
              <a:gd name="connsiteY2" fmla="*/ 0 h 1575320"/>
              <a:gd name="connsiteX3" fmla="*/ 905335 w 1207113"/>
              <a:gd name="connsiteY3" fmla="*/ 0 h 1575320"/>
              <a:gd name="connsiteX4" fmla="*/ 905335 w 1207113"/>
              <a:gd name="connsiteY4" fmla="*/ 971764 h 1575320"/>
              <a:gd name="connsiteX5" fmla="*/ 1207113 w 1207113"/>
              <a:gd name="connsiteY5" fmla="*/ 971764 h 1575320"/>
              <a:gd name="connsiteX6" fmla="*/ 603557 w 1207113"/>
              <a:gd name="connsiteY6" fmla="*/ 1575320 h 1575320"/>
              <a:gd name="connsiteX7" fmla="*/ 0 w 1207113"/>
              <a:gd name="connsiteY7" fmla="*/ 971764 h 1575320"/>
              <a:gd name="connsiteX0" fmla="*/ 162456 w 1369569"/>
              <a:gd name="connsiteY0" fmla="*/ 971764 h 1575320"/>
              <a:gd name="connsiteX1" fmla="*/ 464234 w 1369569"/>
              <a:gd name="connsiteY1" fmla="*/ 971764 h 1575320"/>
              <a:gd name="connsiteX2" fmla="*/ 0 w 1369569"/>
              <a:gd name="connsiteY2" fmla="*/ 140677 h 1575320"/>
              <a:gd name="connsiteX3" fmla="*/ 1067791 w 1369569"/>
              <a:gd name="connsiteY3" fmla="*/ 0 h 1575320"/>
              <a:gd name="connsiteX4" fmla="*/ 1067791 w 1369569"/>
              <a:gd name="connsiteY4" fmla="*/ 971764 h 1575320"/>
              <a:gd name="connsiteX5" fmla="*/ 1369569 w 1369569"/>
              <a:gd name="connsiteY5" fmla="*/ 971764 h 1575320"/>
              <a:gd name="connsiteX6" fmla="*/ 766013 w 1369569"/>
              <a:gd name="connsiteY6" fmla="*/ 1575320 h 1575320"/>
              <a:gd name="connsiteX7" fmla="*/ 162456 w 1369569"/>
              <a:gd name="connsiteY7" fmla="*/ 971764 h 1575320"/>
              <a:gd name="connsiteX0" fmla="*/ 162456 w 1369569"/>
              <a:gd name="connsiteY0" fmla="*/ 957696 h 1561252"/>
              <a:gd name="connsiteX1" fmla="*/ 464234 w 1369569"/>
              <a:gd name="connsiteY1" fmla="*/ 957696 h 1561252"/>
              <a:gd name="connsiteX2" fmla="*/ 0 w 1369569"/>
              <a:gd name="connsiteY2" fmla="*/ 126609 h 1561252"/>
              <a:gd name="connsiteX3" fmla="*/ 659828 w 1369569"/>
              <a:gd name="connsiteY3" fmla="*/ 0 h 1561252"/>
              <a:gd name="connsiteX4" fmla="*/ 1067791 w 1369569"/>
              <a:gd name="connsiteY4" fmla="*/ 957696 h 1561252"/>
              <a:gd name="connsiteX5" fmla="*/ 1369569 w 1369569"/>
              <a:gd name="connsiteY5" fmla="*/ 957696 h 1561252"/>
              <a:gd name="connsiteX6" fmla="*/ 766013 w 1369569"/>
              <a:gd name="connsiteY6" fmla="*/ 1561252 h 1561252"/>
              <a:gd name="connsiteX7" fmla="*/ 162456 w 1369569"/>
              <a:gd name="connsiteY7" fmla="*/ 957696 h 1561252"/>
              <a:gd name="connsiteX0" fmla="*/ 162456 w 1369569"/>
              <a:gd name="connsiteY0" fmla="*/ 957696 h 1575320"/>
              <a:gd name="connsiteX1" fmla="*/ 464234 w 1369569"/>
              <a:gd name="connsiteY1" fmla="*/ 957696 h 1575320"/>
              <a:gd name="connsiteX2" fmla="*/ 0 w 1369569"/>
              <a:gd name="connsiteY2" fmla="*/ 126609 h 1575320"/>
              <a:gd name="connsiteX3" fmla="*/ 659828 w 1369569"/>
              <a:gd name="connsiteY3" fmla="*/ 0 h 1575320"/>
              <a:gd name="connsiteX4" fmla="*/ 1067791 w 1369569"/>
              <a:gd name="connsiteY4" fmla="*/ 957696 h 1575320"/>
              <a:gd name="connsiteX5" fmla="*/ 1369569 w 1369569"/>
              <a:gd name="connsiteY5" fmla="*/ 957696 h 1575320"/>
              <a:gd name="connsiteX6" fmla="*/ 1300585 w 1369569"/>
              <a:gd name="connsiteY6" fmla="*/ 1575320 h 1575320"/>
              <a:gd name="connsiteX7" fmla="*/ 162456 w 1369569"/>
              <a:gd name="connsiteY7" fmla="*/ 957696 h 1575320"/>
              <a:gd name="connsiteX0" fmla="*/ 162456 w 1453975"/>
              <a:gd name="connsiteY0" fmla="*/ 957696 h 1575320"/>
              <a:gd name="connsiteX1" fmla="*/ 464234 w 1453975"/>
              <a:gd name="connsiteY1" fmla="*/ 957696 h 1575320"/>
              <a:gd name="connsiteX2" fmla="*/ 0 w 1453975"/>
              <a:gd name="connsiteY2" fmla="*/ 126609 h 1575320"/>
              <a:gd name="connsiteX3" fmla="*/ 659828 w 1453975"/>
              <a:gd name="connsiteY3" fmla="*/ 0 h 1575320"/>
              <a:gd name="connsiteX4" fmla="*/ 1067791 w 1453975"/>
              <a:gd name="connsiteY4" fmla="*/ 957696 h 1575320"/>
              <a:gd name="connsiteX5" fmla="*/ 1453975 w 1453975"/>
              <a:gd name="connsiteY5" fmla="*/ 774816 h 1575320"/>
              <a:gd name="connsiteX6" fmla="*/ 1300585 w 1453975"/>
              <a:gd name="connsiteY6" fmla="*/ 1575320 h 1575320"/>
              <a:gd name="connsiteX7" fmla="*/ 162456 w 1453975"/>
              <a:gd name="connsiteY7" fmla="*/ 957696 h 1575320"/>
              <a:gd name="connsiteX0" fmla="*/ 500081 w 1453975"/>
              <a:gd name="connsiteY0" fmla="*/ 1295321 h 1575320"/>
              <a:gd name="connsiteX1" fmla="*/ 464234 w 1453975"/>
              <a:gd name="connsiteY1" fmla="*/ 957696 h 1575320"/>
              <a:gd name="connsiteX2" fmla="*/ 0 w 1453975"/>
              <a:gd name="connsiteY2" fmla="*/ 126609 h 1575320"/>
              <a:gd name="connsiteX3" fmla="*/ 659828 w 1453975"/>
              <a:gd name="connsiteY3" fmla="*/ 0 h 1575320"/>
              <a:gd name="connsiteX4" fmla="*/ 1067791 w 1453975"/>
              <a:gd name="connsiteY4" fmla="*/ 957696 h 1575320"/>
              <a:gd name="connsiteX5" fmla="*/ 1453975 w 1453975"/>
              <a:gd name="connsiteY5" fmla="*/ 774816 h 1575320"/>
              <a:gd name="connsiteX6" fmla="*/ 1300585 w 1453975"/>
              <a:gd name="connsiteY6" fmla="*/ 1575320 h 1575320"/>
              <a:gd name="connsiteX7" fmla="*/ 500081 w 1453975"/>
              <a:gd name="connsiteY7" fmla="*/ 1295321 h 1575320"/>
              <a:gd name="connsiteX0" fmla="*/ 21780 w 1453975"/>
              <a:gd name="connsiteY0" fmla="*/ 1435998 h 1575320"/>
              <a:gd name="connsiteX1" fmla="*/ 464234 w 1453975"/>
              <a:gd name="connsiteY1" fmla="*/ 957696 h 1575320"/>
              <a:gd name="connsiteX2" fmla="*/ 0 w 1453975"/>
              <a:gd name="connsiteY2" fmla="*/ 126609 h 1575320"/>
              <a:gd name="connsiteX3" fmla="*/ 659828 w 1453975"/>
              <a:gd name="connsiteY3" fmla="*/ 0 h 1575320"/>
              <a:gd name="connsiteX4" fmla="*/ 1067791 w 1453975"/>
              <a:gd name="connsiteY4" fmla="*/ 957696 h 1575320"/>
              <a:gd name="connsiteX5" fmla="*/ 1453975 w 1453975"/>
              <a:gd name="connsiteY5" fmla="*/ 774816 h 1575320"/>
              <a:gd name="connsiteX6" fmla="*/ 1300585 w 1453975"/>
              <a:gd name="connsiteY6" fmla="*/ 1575320 h 1575320"/>
              <a:gd name="connsiteX7" fmla="*/ 21780 w 1453975"/>
              <a:gd name="connsiteY7" fmla="*/ 1435998 h 1575320"/>
              <a:gd name="connsiteX0" fmla="*/ 303134 w 1453975"/>
              <a:gd name="connsiteY0" fmla="*/ 1365660 h 1575320"/>
              <a:gd name="connsiteX1" fmla="*/ 464234 w 1453975"/>
              <a:gd name="connsiteY1" fmla="*/ 957696 h 1575320"/>
              <a:gd name="connsiteX2" fmla="*/ 0 w 1453975"/>
              <a:gd name="connsiteY2" fmla="*/ 126609 h 1575320"/>
              <a:gd name="connsiteX3" fmla="*/ 659828 w 1453975"/>
              <a:gd name="connsiteY3" fmla="*/ 0 h 1575320"/>
              <a:gd name="connsiteX4" fmla="*/ 1067791 w 1453975"/>
              <a:gd name="connsiteY4" fmla="*/ 957696 h 1575320"/>
              <a:gd name="connsiteX5" fmla="*/ 1453975 w 1453975"/>
              <a:gd name="connsiteY5" fmla="*/ 774816 h 1575320"/>
              <a:gd name="connsiteX6" fmla="*/ 1300585 w 1453975"/>
              <a:gd name="connsiteY6" fmla="*/ 1575320 h 1575320"/>
              <a:gd name="connsiteX7" fmla="*/ 303134 w 1453975"/>
              <a:gd name="connsiteY7" fmla="*/ 1365660 h 1575320"/>
              <a:gd name="connsiteX0" fmla="*/ 303134 w 1453975"/>
              <a:gd name="connsiteY0" fmla="*/ 1253118 h 1575320"/>
              <a:gd name="connsiteX1" fmla="*/ 464234 w 1453975"/>
              <a:gd name="connsiteY1" fmla="*/ 957696 h 1575320"/>
              <a:gd name="connsiteX2" fmla="*/ 0 w 1453975"/>
              <a:gd name="connsiteY2" fmla="*/ 126609 h 1575320"/>
              <a:gd name="connsiteX3" fmla="*/ 659828 w 1453975"/>
              <a:gd name="connsiteY3" fmla="*/ 0 h 1575320"/>
              <a:gd name="connsiteX4" fmla="*/ 1067791 w 1453975"/>
              <a:gd name="connsiteY4" fmla="*/ 957696 h 1575320"/>
              <a:gd name="connsiteX5" fmla="*/ 1453975 w 1453975"/>
              <a:gd name="connsiteY5" fmla="*/ 774816 h 1575320"/>
              <a:gd name="connsiteX6" fmla="*/ 1300585 w 1453975"/>
              <a:gd name="connsiteY6" fmla="*/ 1575320 h 1575320"/>
              <a:gd name="connsiteX7" fmla="*/ 303134 w 1453975"/>
              <a:gd name="connsiteY7" fmla="*/ 1253118 h 1575320"/>
              <a:gd name="connsiteX0" fmla="*/ 303134 w 1453975"/>
              <a:gd name="connsiteY0" fmla="*/ 1253118 h 1575320"/>
              <a:gd name="connsiteX1" fmla="*/ 703385 w 1453975"/>
              <a:gd name="connsiteY1" fmla="*/ 1098373 h 1575320"/>
              <a:gd name="connsiteX2" fmla="*/ 0 w 1453975"/>
              <a:gd name="connsiteY2" fmla="*/ 126609 h 1575320"/>
              <a:gd name="connsiteX3" fmla="*/ 659828 w 1453975"/>
              <a:gd name="connsiteY3" fmla="*/ 0 h 1575320"/>
              <a:gd name="connsiteX4" fmla="*/ 1067791 w 1453975"/>
              <a:gd name="connsiteY4" fmla="*/ 957696 h 1575320"/>
              <a:gd name="connsiteX5" fmla="*/ 1453975 w 1453975"/>
              <a:gd name="connsiteY5" fmla="*/ 774816 h 1575320"/>
              <a:gd name="connsiteX6" fmla="*/ 1300585 w 1453975"/>
              <a:gd name="connsiteY6" fmla="*/ 1575320 h 1575320"/>
              <a:gd name="connsiteX7" fmla="*/ 303134 w 1453975"/>
              <a:gd name="connsiteY7" fmla="*/ 1253118 h 1575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3975" h="1575320">
                <a:moveTo>
                  <a:pt x="303134" y="1253118"/>
                </a:moveTo>
                <a:lnTo>
                  <a:pt x="703385" y="1098373"/>
                </a:lnTo>
                <a:lnTo>
                  <a:pt x="0" y="126609"/>
                </a:lnTo>
                <a:lnTo>
                  <a:pt x="659828" y="0"/>
                </a:lnTo>
                <a:lnTo>
                  <a:pt x="1067791" y="957696"/>
                </a:lnTo>
                <a:lnTo>
                  <a:pt x="1453975" y="774816"/>
                </a:lnTo>
                <a:lnTo>
                  <a:pt x="1300585" y="1575320"/>
                </a:lnTo>
                <a:lnTo>
                  <a:pt x="303134" y="1253118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3B1801DE-6914-F4BF-81A8-262CBBA96D18}"/>
              </a:ext>
            </a:extLst>
          </p:cNvPr>
          <p:cNvSpPr/>
          <p:nvPr/>
        </p:nvSpPr>
        <p:spPr>
          <a:xfrm>
            <a:off x="5752729" y="2613249"/>
            <a:ext cx="1143000" cy="1228008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783EF434-D933-AC9D-3FA5-71DEA885D3C1}"/>
              </a:ext>
            </a:extLst>
          </p:cNvPr>
          <p:cNvSpPr/>
          <p:nvPr/>
        </p:nvSpPr>
        <p:spPr>
          <a:xfrm>
            <a:off x="5130860" y="838850"/>
            <a:ext cx="2438400" cy="1828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PIANETA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C1F874D0-7BA1-B92B-B9B2-F26ED90551B4}"/>
              </a:ext>
            </a:extLst>
          </p:cNvPr>
          <p:cNvSpPr/>
          <p:nvPr/>
        </p:nvSpPr>
        <p:spPr>
          <a:xfrm>
            <a:off x="2487670" y="1149478"/>
            <a:ext cx="2533174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PROSPERITÀ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4FDF7AC-98A4-0DCD-A494-3696EF7B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Vogliamo……</a:t>
            </a:r>
          </a:p>
        </p:txBody>
      </p:sp>
    </p:spTree>
    <p:extLst>
      <p:ext uri="{BB962C8B-B14F-4D97-AF65-F5344CB8AC3E}">
        <p14:creationId xmlns:p14="http://schemas.microsoft.com/office/powerpoint/2010/main" val="1689934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wind"/>
      </p:transition>
    </mc:Choice>
    <mc:Fallback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DEFB93-8BF0-B289-A9D5-D2D43BDC7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3375"/>
            <a:ext cx="8534400" cy="1507067"/>
          </a:xfrm>
        </p:spPr>
        <p:txBody>
          <a:bodyPr/>
          <a:lstStyle/>
          <a:p>
            <a:r>
              <a:rPr lang="it-IT" dirty="0">
                <a:solidFill>
                  <a:srgbClr val="FFC000"/>
                </a:solidFill>
              </a:rPr>
              <a:t>Un compagno di viaggio…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53B1FEE-3026-1025-EFEC-2A96514B1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1984123"/>
            <a:ext cx="2755631" cy="2889754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370BC9-BA28-8B3C-0F23-A758CF596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00200"/>
            <a:ext cx="9372600" cy="4876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sz="2600" dirty="0">
                <a:solidFill>
                  <a:schemeClr val="tx1"/>
                </a:solidFill>
              </a:rPr>
              <a:t>Ecco perché abbiamo pensato che parlare e raccontare dell’agenda 2030 ai bambini fosse così importante.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Quest’anno raccontiamo di </a:t>
            </a:r>
            <a:r>
              <a:rPr lang="it-IT" sz="2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Margherita,</a:t>
            </a:r>
            <a:r>
              <a:rPr lang="it-IT" sz="2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un fiore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che ha perduto i suoi petali a causa dei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cambiamenti climatici e dell’inquinamento.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In un viaggio lungo un anno, attraverso storie e racconti,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con disegni e immagini, canzoni e balli, attività di giochi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strutturati e con la LIM soffieremo nelle orecchie dei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bambini il vento della sostenibilità, del rispetto, dell’accoglienza, dell’amore per la natura e per la nostra Terra. Al termine del viaggio Margherita avrà ritrovato i suoi petali, ognuno di </a:t>
            </a:r>
            <a:r>
              <a:rPr lang="it-IT" sz="2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essi</a:t>
            </a:r>
            <a:r>
              <a:rPr lang="it-IT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conterrà un obiettivo per salvaguardare la Terra, molto ammalata.</a:t>
            </a:r>
            <a:endParaRPr lang="it-IT" sz="26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016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rush"/>
      </p:transition>
    </mc:Choice>
    <mc:Fallback xmlns="">
      <p:transition spd="slow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46C1EE-AB02-A4B6-D133-2387BDE3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338" y="76200"/>
            <a:ext cx="8534400" cy="1507067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Finalità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7B0758-E1B2-72BF-5AED-E152EDF3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14400"/>
            <a:ext cx="11315700" cy="5638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it-IT" sz="18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Le finalità del progetto sono: </a:t>
            </a:r>
          </a:p>
          <a:p>
            <a:pPr marL="342900" lvl="0" indent="-342900">
              <a:spcAft>
                <a:spcPts val="380"/>
              </a:spcAft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imparare a conoscersi e a sentirsi riconosciuti come persone uniche e irripetibili; </a:t>
            </a:r>
          </a:p>
          <a:p>
            <a:pPr marL="342900" lvl="0" indent="-342900">
              <a:spcAft>
                <a:spcPts val="380"/>
              </a:spcAft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star bene e sentirsi sicuri nell’affrontare nuove esperienze; </a:t>
            </a:r>
          </a:p>
          <a:p>
            <a:pPr marL="342900" lvl="0" indent="-342900">
              <a:spcAft>
                <a:spcPts val="380"/>
              </a:spcAft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sperimentare diversi ruoli di identità: figlio, alunno, compagno, maschio o femmina, abitante di un territorio, appartenente ad una comunità; </a:t>
            </a:r>
          </a:p>
          <a:p>
            <a:pPr marL="342900" lvl="0" indent="-342900">
              <a:spcAft>
                <a:spcPts val="380"/>
              </a:spcAft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sviluppare l’autostima per consolidare la capacità di vivere nuove esperienze in un contesto sociale ambientale allargato; </a:t>
            </a:r>
          </a:p>
          <a:p>
            <a:pPr marL="342900" lvl="0" indent="-342900">
              <a:spcAft>
                <a:spcPts val="380"/>
              </a:spcAft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accettare norme di comportamento condivise; </a:t>
            </a:r>
          </a:p>
          <a:p>
            <a:pPr marL="342900" lvl="0" indent="-342900">
              <a:spcAft>
                <a:spcPts val="380"/>
              </a:spcAft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aver fiducia in sé stessi e fidarsi degli altri; </a:t>
            </a:r>
          </a:p>
          <a:p>
            <a:pPr marL="342900" lvl="0" indent="-342900">
              <a:spcAft>
                <a:spcPts val="380"/>
              </a:spcAft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realizzare le proprie attività senza scoraggiarsi; </a:t>
            </a:r>
          </a:p>
          <a:p>
            <a:pPr marL="342900" lvl="0" indent="-342900">
              <a:spcAft>
                <a:spcPts val="380"/>
              </a:spcAft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provare piacere nel fare da sé e nel collaborare con altri; </a:t>
            </a:r>
          </a:p>
          <a:p>
            <a:pPr marL="342900" lvl="0" indent="-342900">
              <a:spcAft>
                <a:spcPts val="380"/>
              </a:spcAft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chiedere aiuto e saperlo offrire;</a:t>
            </a:r>
          </a:p>
          <a:p>
            <a:pPr marL="342900" lvl="0" indent="-342900">
              <a:spcAft>
                <a:spcPts val="380"/>
              </a:spcAft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esprimere con diversi linguaggi sentimenti ed emozioni; </a:t>
            </a:r>
          </a:p>
          <a:p>
            <a:pPr marL="342900" lvl="0" indent="-342900">
              <a:spcAft>
                <a:spcPts val="380"/>
              </a:spcAft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esplorare la realtà e comprendere le regole della vita quotidiana; </a:t>
            </a:r>
          </a:p>
          <a:p>
            <a:pPr marL="342900" lvl="0" indent="-342900">
              <a:spcAft>
                <a:spcPts val="380"/>
              </a:spcAft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sviluppare la capacità di esplorare la realtà e interiorizzarne le regole che la muovono;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stabilire regole condivise, definite attraverso le relazioni e il dialogo.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845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14:shred/>
      </p:transition>
    </mc:Choice>
    <mc:Fallback xmlns="">
      <p:transition spd="slow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C8CDEF-B4CF-8428-2197-8E02F3A5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313266"/>
            <a:ext cx="8534400" cy="1507067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metodologia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1A0AEB-CD1D-F1B1-39EB-AD0EA8415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066800"/>
            <a:ext cx="9906000" cy="4474634"/>
          </a:xfrm>
        </p:spPr>
        <p:txBody>
          <a:bodyPr/>
          <a:lstStyle/>
          <a:p>
            <a:pPr marL="0" indent="0">
              <a:buNone/>
            </a:pPr>
            <a:endParaRPr lang="it-IT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Il progetto vuole stimolare il bambino alla scoperta della realtà per condurlo progressivamente alla conoscenza e alla riflessione. </a:t>
            </a: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I punti di partenza della metodologia saranno: </a:t>
            </a:r>
          </a:p>
          <a:p>
            <a:pPr marL="0" indent="0">
              <a:spcAft>
                <a:spcPts val="265"/>
              </a:spcAft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Segoe UI Symbol" panose="020B0502040204020203" pitchFamily="34" charset="0"/>
              </a:rPr>
              <a:t>➢</a:t>
            </a: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l’esperienza diretta del bambino </a:t>
            </a:r>
          </a:p>
          <a:p>
            <a:pPr marL="0" indent="0">
              <a:spcAft>
                <a:spcPts val="265"/>
              </a:spcAft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Segoe UI Symbol" panose="020B0502040204020203" pitchFamily="34" charset="0"/>
              </a:rPr>
              <a:t>➢</a:t>
            </a: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la ricerca e la progettazione </a:t>
            </a:r>
          </a:p>
          <a:p>
            <a:pPr marL="0" indent="0">
              <a:spcAft>
                <a:spcPts val="265"/>
              </a:spcAft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Segoe UI Symbol" panose="020B0502040204020203" pitchFamily="34" charset="0"/>
              </a:rPr>
              <a:t>➢</a:t>
            </a: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il fare </a:t>
            </a: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Segoe UI Symbol" panose="020B0502040204020203" pitchFamily="34" charset="0"/>
              </a:rPr>
              <a:t>➢</a:t>
            </a: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la scoperta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5334719"/>
      </p:ext>
    </p:extLst>
  </p:cSld>
  <p:clrMapOvr>
    <a:masterClrMapping/>
  </p:clrMapOvr>
  <p:transition spd="slow" advClick="0" advTm="8000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D3B90B-CFEB-D6E4-572C-7E419A0F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04800"/>
            <a:ext cx="8534400" cy="1507067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Spazi e tempi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135D9E-FC35-E468-D906-4E2D177BD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447800"/>
            <a:ext cx="10210800" cy="44746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Gli spazi utilizzati saranno interni ed esterni alla scuola: sezione, salone, aula LIM, terrazza, giardino,  …) </a:t>
            </a:r>
            <a:endParaRPr lang="it-IT" sz="2400" dirty="0">
              <a:solidFill>
                <a:schemeClr val="tx1"/>
              </a:solidFill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Si intende pensare a tutti i locali della scuola e agli ambienti esterni come “angoli” di gioco e di attività, di scoperta e sperimentazione a seconda degli interessi dei gruppi classe, in funzione dei bisogni del bambino, e dei progetti che si andranno a delineare nel tempo durante il cammino di apprendimento.</a:t>
            </a:r>
          </a:p>
          <a:p>
            <a:pPr marL="0" indent="0">
              <a:buNone/>
            </a:pPr>
            <a:endParaRPr lang="it-IT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La programmazione è rivolta a tutti i bambini di tutte le fasce di età e sarà portata avanti per tutto l’anno scolastico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265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1214</TotalTime>
  <Words>1190</Words>
  <Application>Microsoft Office PowerPoint</Application>
  <PresentationFormat>Widescreen</PresentationFormat>
  <Paragraphs>125</Paragraphs>
  <Slides>16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4" baseType="lpstr">
      <vt:lpstr>Arial</vt:lpstr>
      <vt:lpstr>Blackadder ITC</vt:lpstr>
      <vt:lpstr>Brush Script MT</vt:lpstr>
      <vt:lpstr>Calibri</vt:lpstr>
      <vt:lpstr>Century Gothic</vt:lpstr>
      <vt:lpstr>Times New Roman</vt:lpstr>
      <vt:lpstr>Wingdings 3</vt:lpstr>
      <vt:lpstr>Sezione</vt:lpstr>
      <vt:lpstr>AGENDA 2030: COSTRUIAMO IL                      NOSTRO FUTURO!        Scuola dell’Infanzia  Gabriella Damiani   A.S. 2022/2023 </vt:lpstr>
      <vt:lpstr>CHE COS’È L’AGENDA 2030? </vt:lpstr>
      <vt:lpstr>Cosa possono fare i bambini?</vt:lpstr>
      <vt:lpstr>TUTTI INSIEME!!!!!</vt:lpstr>
      <vt:lpstr>Vogliamo……</vt:lpstr>
      <vt:lpstr>Un compagno di viaggio…</vt:lpstr>
      <vt:lpstr>Finalità</vt:lpstr>
      <vt:lpstr>metodologia</vt:lpstr>
      <vt:lpstr>Spazi e tempi</vt:lpstr>
      <vt:lpstr>materiali</vt:lpstr>
      <vt:lpstr>Lo stivale italo</vt:lpstr>
      <vt:lpstr>I petali della parità</vt:lpstr>
      <vt:lpstr>I petali della salute</vt:lpstr>
      <vt:lpstr>I petali per salvare la terra</vt:lpstr>
      <vt:lpstr>I petali per un mondo pulito, senza sprechi progetto l’orto in terrazza</vt:lpstr>
      <vt:lpstr>«Ogni individuo ha il potere di fare del mondo un posto migliore.» (Sergio Bambaren) Il futuro è nelle vostre mani!!!!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 2030</dc:title>
  <dc:creator>CCR San Raffaele</dc:creator>
  <cp:lastModifiedBy>Luigi Abele Belloli</cp:lastModifiedBy>
  <cp:revision>9</cp:revision>
  <dcterms:created xsi:type="dcterms:W3CDTF">2022-10-03T16:43:10Z</dcterms:created>
  <dcterms:modified xsi:type="dcterms:W3CDTF">2022-10-13T09:09:54Z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2020-12-13T00:00:00Z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2022-10-03T00:00:00Z</vt:filetime>
  </property>
</Properties>
</file>